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8" r:id="rId3"/>
    <p:sldId id="264" r:id="rId4"/>
    <p:sldId id="265" r:id="rId5"/>
    <p:sldId id="262" r:id="rId6"/>
    <p:sldId id="263" r:id="rId7"/>
    <p:sldId id="260" r:id="rId8"/>
    <p:sldId id="266" r:id="rId9"/>
    <p:sldId id="267" r:id="rId10"/>
    <p:sldId id="270" r:id="rId11"/>
    <p:sldId id="271"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62" d="100"/>
          <a:sy n="62" d="100"/>
        </p:scale>
        <p:origin x="72"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9F0ACE-0FFF-4F3B-A550-2EC655B8D6D8}" type="datetimeFigureOut">
              <a:rPr lang="en-US" smtClean="0"/>
              <a:t>3/12/2026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C6397B-3ABB-4244-845A-DE2A48805530}" type="slidenum">
              <a:rPr lang="en-US" smtClean="0"/>
              <a:t>‹#›</a:t>
            </a:fld>
            <a:endParaRPr lang="en-US"/>
          </a:p>
        </p:txBody>
      </p:sp>
    </p:spTree>
    <p:extLst>
      <p:ext uri="{BB962C8B-B14F-4D97-AF65-F5344CB8AC3E}">
        <p14:creationId xmlns:p14="http://schemas.microsoft.com/office/powerpoint/2010/main" val="2921083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FC6397B-3ABB-4244-845A-DE2A48805530}" type="slidenum">
              <a:rPr lang="en-US" smtClean="0"/>
              <a:t>11</a:t>
            </a:fld>
            <a:endParaRPr lang="en-US"/>
          </a:p>
        </p:txBody>
      </p:sp>
    </p:spTree>
    <p:extLst>
      <p:ext uri="{BB962C8B-B14F-4D97-AF65-F5344CB8AC3E}">
        <p14:creationId xmlns:p14="http://schemas.microsoft.com/office/powerpoint/2010/main" val="2649227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2EFE9-C485-902C-3233-103131FC177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D67C1A8-0896-FF95-7605-4084F88585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2495C41-ADB3-0530-BABF-A0E8E9621887}"/>
              </a:ext>
            </a:extLst>
          </p:cNvPr>
          <p:cNvSpPr>
            <a:spLocks noGrp="1"/>
          </p:cNvSpPr>
          <p:nvPr>
            <p:ph type="dt" sz="half" idx="10"/>
          </p:nvPr>
        </p:nvSpPr>
        <p:spPr/>
        <p:txBody>
          <a:bodyPr/>
          <a:lstStyle/>
          <a:p>
            <a:fld id="{B0D9877A-BC64-48F7-B1C4-7E79A90F28AF}" type="datetimeFigureOut">
              <a:rPr lang="en-US" smtClean="0"/>
              <a:t>3/12/2026</a:t>
            </a:fld>
            <a:endParaRPr lang="en-US"/>
          </a:p>
        </p:txBody>
      </p:sp>
      <p:sp>
        <p:nvSpPr>
          <p:cNvPr id="5" name="Footer Placeholder 4">
            <a:extLst>
              <a:ext uri="{FF2B5EF4-FFF2-40B4-BE49-F238E27FC236}">
                <a16:creationId xmlns:a16="http://schemas.microsoft.com/office/drawing/2014/main" id="{C306D793-EF79-1BC5-8818-499AB6BDBE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C27D6F-372F-683A-E35E-63F5A9F9247B}"/>
              </a:ext>
            </a:extLst>
          </p:cNvPr>
          <p:cNvSpPr>
            <a:spLocks noGrp="1"/>
          </p:cNvSpPr>
          <p:nvPr>
            <p:ph type="sldNum" sz="quarter" idx="12"/>
          </p:nvPr>
        </p:nvSpPr>
        <p:spPr/>
        <p:txBody>
          <a:bodyPr/>
          <a:lstStyle/>
          <a:p>
            <a:fld id="{4A1EB5A8-FE11-41BB-A847-8806A4C5AD4E}" type="slidenum">
              <a:rPr lang="en-US" smtClean="0"/>
              <a:t>‹#›</a:t>
            </a:fld>
            <a:endParaRPr lang="en-US"/>
          </a:p>
        </p:txBody>
      </p:sp>
    </p:spTree>
    <p:extLst>
      <p:ext uri="{BB962C8B-B14F-4D97-AF65-F5344CB8AC3E}">
        <p14:creationId xmlns:p14="http://schemas.microsoft.com/office/powerpoint/2010/main" val="96111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AA28C-6ECB-B357-800A-E27DB8DCD70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A3B98B-BDD6-A0E4-0EAB-B745140593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6AC766-6058-E081-83C7-2F94BE561C49}"/>
              </a:ext>
            </a:extLst>
          </p:cNvPr>
          <p:cNvSpPr>
            <a:spLocks noGrp="1"/>
          </p:cNvSpPr>
          <p:nvPr>
            <p:ph type="dt" sz="half" idx="10"/>
          </p:nvPr>
        </p:nvSpPr>
        <p:spPr/>
        <p:txBody>
          <a:bodyPr/>
          <a:lstStyle/>
          <a:p>
            <a:fld id="{B0D9877A-BC64-48F7-B1C4-7E79A90F28AF}" type="datetimeFigureOut">
              <a:rPr lang="en-US" smtClean="0"/>
              <a:t>3/12/2026</a:t>
            </a:fld>
            <a:endParaRPr lang="en-US"/>
          </a:p>
        </p:txBody>
      </p:sp>
      <p:sp>
        <p:nvSpPr>
          <p:cNvPr id="5" name="Footer Placeholder 4">
            <a:extLst>
              <a:ext uri="{FF2B5EF4-FFF2-40B4-BE49-F238E27FC236}">
                <a16:creationId xmlns:a16="http://schemas.microsoft.com/office/drawing/2014/main" id="{46808F14-C0AD-C2AE-0171-0CDDE81C5C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79BCD6-AD0F-4B4C-DD3E-E28DA7CE80E0}"/>
              </a:ext>
            </a:extLst>
          </p:cNvPr>
          <p:cNvSpPr>
            <a:spLocks noGrp="1"/>
          </p:cNvSpPr>
          <p:nvPr>
            <p:ph type="sldNum" sz="quarter" idx="12"/>
          </p:nvPr>
        </p:nvSpPr>
        <p:spPr/>
        <p:txBody>
          <a:bodyPr/>
          <a:lstStyle/>
          <a:p>
            <a:fld id="{4A1EB5A8-FE11-41BB-A847-8806A4C5AD4E}" type="slidenum">
              <a:rPr lang="en-US" smtClean="0"/>
              <a:t>‹#›</a:t>
            </a:fld>
            <a:endParaRPr lang="en-US"/>
          </a:p>
        </p:txBody>
      </p:sp>
    </p:spTree>
    <p:extLst>
      <p:ext uri="{BB962C8B-B14F-4D97-AF65-F5344CB8AC3E}">
        <p14:creationId xmlns:p14="http://schemas.microsoft.com/office/powerpoint/2010/main" val="311494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2C92DB-AF88-824E-4414-BE06B1DB7FE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2A35BA9-C29E-37CA-EE7C-6DC81636D70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E70471-606B-47BD-C18C-3FF84658941A}"/>
              </a:ext>
            </a:extLst>
          </p:cNvPr>
          <p:cNvSpPr>
            <a:spLocks noGrp="1"/>
          </p:cNvSpPr>
          <p:nvPr>
            <p:ph type="dt" sz="half" idx="10"/>
          </p:nvPr>
        </p:nvSpPr>
        <p:spPr/>
        <p:txBody>
          <a:bodyPr/>
          <a:lstStyle/>
          <a:p>
            <a:fld id="{B0D9877A-BC64-48F7-B1C4-7E79A90F28AF}" type="datetimeFigureOut">
              <a:rPr lang="en-US" smtClean="0"/>
              <a:t>3/12/2026</a:t>
            </a:fld>
            <a:endParaRPr lang="en-US"/>
          </a:p>
        </p:txBody>
      </p:sp>
      <p:sp>
        <p:nvSpPr>
          <p:cNvPr id="5" name="Footer Placeholder 4">
            <a:extLst>
              <a:ext uri="{FF2B5EF4-FFF2-40B4-BE49-F238E27FC236}">
                <a16:creationId xmlns:a16="http://schemas.microsoft.com/office/drawing/2014/main" id="{F3FFB3CC-66C8-DDFF-C7DB-0405A21936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F27E67-78C4-061B-86C9-2C792AAC8BFD}"/>
              </a:ext>
            </a:extLst>
          </p:cNvPr>
          <p:cNvSpPr>
            <a:spLocks noGrp="1"/>
          </p:cNvSpPr>
          <p:nvPr>
            <p:ph type="sldNum" sz="quarter" idx="12"/>
          </p:nvPr>
        </p:nvSpPr>
        <p:spPr/>
        <p:txBody>
          <a:bodyPr/>
          <a:lstStyle/>
          <a:p>
            <a:fld id="{4A1EB5A8-FE11-41BB-A847-8806A4C5AD4E}" type="slidenum">
              <a:rPr lang="en-US" smtClean="0"/>
              <a:t>‹#›</a:t>
            </a:fld>
            <a:endParaRPr lang="en-US"/>
          </a:p>
        </p:txBody>
      </p:sp>
    </p:spTree>
    <p:extLst>
      <p:ext uri="{BB962C8B-B14F-4D97-AF65-F5344CB8AC3E}">
        <p14:creationId xmlns:p14="http://schemas.microsoft.com/office/powerpoint/2010/main" val="4288509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AFA85-A9F7-FD2D-5B3F-978E9668CD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47422A-8152-B14B-5A58-5893AC0DBC1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2E47F9-C6B2-DD00-44D4-914A9AEFD453}"/>
              </a:ext>
            </a:extLst>
          </p:cNvPr>
          <p:cNvSpPr>
            <a:spLocks noGrp="1"/>
          </p:cNvSpPr>
          <p:nvPr>
            <p:ph type="dt" sz="half" idx="10"/>
          </p:nvPr>
        </p:nvSpPr>
        <p:spPr/>
        <p:txBody>
          <a:bodyPr/>
          <a:lstStyle/>
          <a:p>
            <a:fld id="{B0D9877A-BC64-48F7-B1C4-7E79A90F28AF}" type="datetimeFigureOut">
              <a:rPr lang="en-US" smtClean="0"/>
              <a:t>3/12/2026</a:t>
            </a:fld>
            <a:endParaRPr lang="en-US"/>
          </a:p>
        </p:txBody>
      </p:sp>
      <p:sp>
        <p:nvSpPr>
          <p:cNvPr id="5" name="Footer Placeholder 4">
            <a:extLst>
              <a:ext uri="{FF2B5EF4-FFF2-40B4-BE49-F238E27FC236}">
                <a16:creationId xmlns:a16="http://schemas.microsoft.com/office/drawing/2014/main" id="{2D8F9811-1D25-92EA-DE02-8954AA6C9D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7BF88C-1A3B-D516-76F9-9EED6D2003F4}"/>
              </a:ext>
            </a:extLst>
          </p:cNvPr>
          <p:cNvSpPr>
            <a:spLocks noGrp="1"/>
          </p:cNvSpPr>
          <p:nvPr>
            <p:ph type="sldNum" sz="quarter" idx="12"/>
          </p:nvPr>
        </p:nvSpPr>
        <p:spPr/>
        <p:txBody>
          <a:bodyPr/>
          <a:lstStyle/>
          <a:p>
            <a:fld id="{4A1EB5A8-FE11-41BB-A847-8806A4C5AD4E}" type="slidenum">
              <a:rPr lang="en-US" smtClean="0"/>
              <a:t>‹#›</a:t>
            </a:fld>
            <a:endParaRPr lang="en-US"/>
          </a:p>
        </p:txBody>
      </p:sp>
    </p:spTree>
    <p:extLst>
      <p:ext uri="{BB962C8B-B14F-4D97-AF65-F5344CB8AC3E}">
        <p14:creationId xmlns:p14="http://schemas.microsoft.com/office/powerpoint/2010/main" val="88506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6226E-EC7C-0776-D7BE-89F5D66A92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5ECAD11-A0B9-7523-CE8B-694B151F1CD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5C32D0-C249-1CB4-B179-FACEE43F2F8F}"/>
              </a:ext>
            </a:extLst>
          </p:cNvPr>
          <p:cNvSpPr>
            <a:spLocks noGrp="1"/>
          </p:cNvSpPr>
          <p:nvPr>
            <p:ph type="dt" sz="half" idx="10"/>
          </p:nvPr>
        </p:nvSpPr>
        <p:spPr/>
        <p:txBody>
          <a:bodyPr/>
          <a:lstStyle/>
          <a:p>
            <a:fld id="{B0D9877A-BC64-48F7-B1C4-7E79A90F28AF}" type="datetimeFigureOut">
              <a:rPr lang="en-US" smtClean="0"/>
              <a:t>3/12/2026</a:t>
            </a:fld>
            <a:endParaRPr lang="en-US"/>
          </a:p>
        </p:txBody>
      </p:sp>
      <p:sp>
        <p:nvSpPr>
          <p:cNvPr id="5" name="Footer Placeholder 4">
            <a:extLst>
              <a:ext uri="{FF2B5EF4-FFF2-40B4-BE49-F238E27FC236}">
                <a16:creationId xmlns:a16="http://schemas.microsoft.com/office/drawing/2014/main" id="{BDE1DA1A-D09F-D896-EA4D-BCEEE87E44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131E98-44F4-D08A-A800-D9B045198BC1}"/>
              </a:ext>
            </a:extLst>
          </p:cNvPr>
          <p:cNvSpPr>
            <a:spLocks noGrp="1"/>
          </p:cNvSpPr>
          <p:nvPr>
            <p:ph type="sldNum" sz="quarter" idx="12"/>
          </p:nvPr>
        </p:nvSpPr>
        <p:spPr/>
        <p:txBody>
          <a:bodyPr/>
          <a:lstStyle/>
          <a:p>
            <a:fld id="{4A1EB5A8-FE11-41BB-A847-8806A4C5AD4E}" type="slidenum">
              <a:rPr lang="en-US" smtClean="0"/>
              <a:t>‹#›</a:t>
            </a:fld>
            <a:endParaRPr lang="en-US"/>
          </a:p>
        </p:txBody>
      </p:sp>
    </p:spTree>
    <p:extLst>
      <p:ext uri="{BB962C8B-B14F-4D97-AF65-F5344CB8AC3E}">
        <p14:creationId xmlns:p14="http://schemas.microsoft.com/office/powerpoint/2010/main" val="550309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AA26A-9C9F-33AD-C0EC-7095757841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48982B-020D-48F5-5575-BDD62AAB1F2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4D1BDE0-C21E-08EB-4158-62375DA9CE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0FD08F-1D53-495D-2221-4A050BEB1464}"/>
              </a:ext>
            </a:extLst>
          </p:cNvPr>
          <p:cNvSpPr>
            <a:spLocks noGrp="1"/>
          </p:cNvSpPr>
          <p:nvPr>
            <p:ph type="dt" sz="half" idx="10"/>
          </p:nvPr>
        </p:nvSpPr>
        <p:spPr/>
        <p:txBody>
          <a:bodyPr/>
          <a:lstStyle/>
          <a:p>
            <a:fld id="{B0D9877A-BC64-48F7-B1C4-7E79A90F28AF}" type="datetimeFigureOut">
              <a:rPr lang="en-US" smtClean="0"/>
              <a:t>3/12/2026</a:t>
            </a:fld>
            <a:endParaRPr lang="en-US"/>
          </a:p>
        </p:txBody>
      </p:sp>
      <p:sp>
        <p:nvSpPr>
          <p:cNvPr id="6" name="Footer Placeholder 5">
            <a:extLst>
              <a:ext uri="{FF2B5EF4-FFF2-40B4-BE49-F238E27FC236}">
                <a16:creationId xmlns:a16="http://schemas.microsoft.com/office/drawing/2014/main" id="{8F52723F-103B-0B37-5779-D99A01D9F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550AAE-C975-FCA1-1A34-84F2741BC6D2}"/>
              </a:ext>
            </a:extLst>
          </p:cNvPr>
          <p:cNvSpPr>
            <a:spLocks noGrp="1"/>
          </p:cNvSpPr>
          <p:nvPr>
            <p:ph type="sldNum" sz="quarter" idx="12"/>
          </p:nvPr>
        </p:nvSpPr>
        <p:spPr/>
        <p:txBody>
          <a:bodyPr/>
          <a:lstStyle/>
          <a:p>
            <a:fld id="{4A1EB5A8-FE11-41BB-A847-8806A4C5AD4E}" type="slidenum">
              <a:rPr lang="en-US" smtClean="0"/>
              <a:t>‹#›</a:t>
            </a:fld>
            <a:endParaRPr lang="en-US"/>
          </a:p>
        </p:txBody>
      </p:sp>
    </p:spTree>
    <p:extLst>
      <p:ext uri="{BB962C8B-B14F-4D97-AF65-F5344CB8AC3E}">
        <p14:creationId xmlns:p14="http://schemas.microsoft.com/office/powerpoint/2010/main" val="3575940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49BF8-9FDD-3F48-7BFD-154B6A0785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FE34DA-598D-14C9-262B-8EE63F3EC0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5A1849-C642-6FE4-68DC-D682FCAE62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2BBB876-4A31-84EE-7026-F8FA5C55E6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B3358EF-DAD2-A146-268F-ECC654A0AB7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B91A17-A613-E0E9-C934-79B9393F5938}"/>
              </a:ext>
            </a:extLst>
          </p:cNvPr>
          <p:cNvSpPr>
            <a:spLocks noGrp="1"/>
          </p:cNvSpPr>
          <p:nvPr>
            <p:ph type="dt" sz="half" idx="10"/>
          </p:nvPr>
        </p:nvSpPr>
        <p:spPr/>
        <p:txBody>
          <a:bodyPr/>
          <a:lstStyle/>
          <a:p>
            <a:fld id="{B0D9877A-BC64-48F7-B1C4-7E79A90F28AF}" type="datetimeFigureOut">
              <a:rPr lang="en-US" smtClean="0"/>
              <a:t>3/12/2026</a:t>
            </a:fld>
            <a:endParaRPr lang="en-US"/>
          </a:p>
        </p:txBody>
      </p:sp>
      <p:sp>
        <p:nvSpPr>
          <p:cNvPr id="8" name="Footer Placeholder 7">
            <a:extLst>
              <a:ext uri="{FF2B5EF4-FFF2-40B4-BE49-F238E27FC236}">
                <a16:creationId xmlns:a16="http://schemas.microsoft.com/office/drawing/2014/main" id="{481A93FD-7C34-D7B0-D6C6-067B1144EEE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B2422B3-934F-D0DF-70EF-C708C7A8B558}"/>
              </a:ext>
            </a:extLst>
          </p:cNvPr>
          <p:cNvSpPr>
            <a:spLocks noGrp="1"/>
          </p:cNvSpPr>
          <p:nvPr>
            <p:ph type="sldNum" sz="quarter" idx="12"/>
          </p:nvPr>
        </p:nvSpPr>
        <p:spPr/>
        <p:txBody>
          <a:bodyPr/>
          <a:lstStyle/>
          <a:p>
            <a:fld id="{4A1EB5A8-FE11-41BB-A847-8806A4C5AD4E}" type="slidenum">
              <a:rPr lang="en-US" smtClean="0"/>
              <a:t>‹#›</a:t>
            </a:fld>
            <a:endParaRPr lang="en-US"/>
          </a:p>
        </p:txBody>
      </p:sp>
    </p:spTree>
    <p:extLst>
      <p:ext uri="{BB962C8B-B14F-4D97-AF65-F5344CB8AC3E}">
        <p14:creationId xmlns:p14="http://schemas.microsoft.com/office/powerpoint/2010/main" val="3871007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1451B-E1AC-3AD3-343C-EDD3B45BD2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7B12608-5EC0-BC7E-B8CF-CD1340BB552B}"/>
              </a:ext>
            </a:extLst>
          </p:cNvPr>
          <p:cNvSpPr>
            <a:spLocks noGrp="1"/>
          </p:cNvSpPr>
          <p:nvPr>
            <p:ph type="dt" sz="half" idx="10"/>
          </p:nvPr>
        </p:nvSpPr>
        <p:spPr/>
        <p:txBody>
          <a:bodyPr/>
          <a:lstStyle/>
          <a:p>
            <a:fld id="{B0D9877A-BC64-48F7-B1C4-7E79A90F28AF}" type="datetimeFigureOut">
              <a:rPr lang="en-US" smtClean="0"/>
              <a:t>3/12/2026</a:t>
            </a:fld>
            <a:endParaRPr lang="en-US"/>
          </a:p>
        </p:txBody>
      </p:sp>
      <p:sp>
        <p:nvSpPr>
          <p:cNvPr id="4" name="Footer Placeholder 3">
            <a:extLst>
              <a:ext uri="{FF2B5EF4-FFF2-40B4-BE49-F238E27FC236}">
                <a16:creationId xmlns:a16="http://schemas.microsoft.com/office/drawing/2014/main" id="{FB46C599-34F1-C436-669E-4CE6CA5DD74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A0A7FB-EDAA-2031-34D8-2CC3DECC2D7A}"/>
              </a:ext>
            </a:extLst>
          </p:cNvPr>
          <p:cNvSpPr>
            <a:spLocks noGrp="1"/>
          </p:cNvSpPr>
          <p:nvPr>
            <p:ph type="sldNum" sz="quarter" idx="12"/>
          </p:nvPr>
        </p:nvSpPr>
        <p:spPr/>
        <p:txBody>
          <a:bodyPr/>
          <a:lstStyle/>
          <a:p>
            <a:fld id="{4A1EB5A8-FE11-41BB-A847-8806A4C5AD4E}" type="slidenum">
              <a:rPr lang="en-US" smtClean="0"/>
              <a:t>‹#›</a:t>
            </a:fld>
            <a:endParaRPr lang="en-US"/>
          </a:p>
        </p:txBody>
      </p:sp>
    </p:spTree>
    <p:extLst>
      <p:ext uri="{BB962C8B-B14F-4D97-AF65-F5344CB8AC3E}">
        <p14:creationId xmlns:p14="http://schemas.microsoft.com/office/powerpoint/2010/main" val="493014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BA5623-0204-B415-5DFA-C8BA89072C67}"/>
              </a:ext>
            </a:extLst>
          </p:cNvPr>
          <p:cNvSpPr>
            <a:spLocks noGrp="1"/>
          </p:cNvSpPr>
          <p:nvPr>
            <p:ph type="dt" sz="half" idx="10"/>
          </p:nvPr>
        </p:nvSpPr>
        <p:spPr/>
        <p:txBody>
          <a:bodyPr/>
          <a:lstStyle/>
          <a:p>
            <a:fld id="{B0D9877A-BC64-48F7-B1C4-7E79A90F28AF}" type="datetimeFigureOut">
              <a:rPr lang="en-US" smtClean="0"/>
              <a:t>3/12/2026</a:t>
            </a:fld>
            <a:endParaRPr lang="en-US"/>
          </a:p>
        </p:txBody>
      </p:sp>
      <p:sp>
        <p:nvSpPr>
          <p:cNvPr id="3" name="Footer Placeholder 2">
            <a:extLst>
              <a:ext uri="{FF2B5EF4-FFF2-40B4-BE49-F238E27FC236}">
                <a16:creationId xmlns:a16="http://schemas.microsoft.com/office/drawing/2014/main" id="{6C27E29D-7513-AA97-94E1-5048E264853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B39BD77-0D60-7CC2-8C6B-0C86F06821FC}"/>
              </a:ext>
            </a:extLst>
          </p:cNvPr>
          <p:cNvSpPr>
            <a:spLocks noGrp="1"/>
          </p:cNvSpPr>
          <p:nvPr>
            <p:ph type="sldNum" sz="quarter" idx="12"/>
          </p:nvPr>
        </p:nvSpPr>
        <p:spPr/>
        <p:txBody>
          <a:bodyPr/>
          <a:lstStyle/>
          <a:p>
            <a:fld id="{4A1EB5A8-FE11-41BB-A847-8806A4C5AD4E}" type="slidenum">
              <a:rPr lang="en-US" smtClean="0"/>
              <a:t>‹#›</a:t>
            </a:fld>
            <a:endParaRPr lang="en-US"/>
          </a:p>
        </p:txBody>
      </p:sp>
    </p:spTree>
    <p:extLst>
      <p:ext uri="{BB962C8B-B14F-4D97-AF65-F5344CB8AC3E}">
        <p14:creationId xmlns:p14="http://schemas.microsoft.com/office/powerpoint/2010/main" val="3040523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65696-83C0-49FE-3E49-F9AF683FC8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1BA408D-3F19-2EFE-9221-628DBADCDF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FF4C6A3-E73E-EBC9-6FE2-179E2C8B8A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44E852-244C-C0EC-CFFE-0F8EBEB09505}"/>
              </a:ext>
            </a:extLst>
          </p:cNvPr>
          <p:cNvSpPr>
            <a:spLocks noGrp="1"/>
          </p:cNvSpPr>
          <p:nvPr>
            <p:ph type="dt" sz="half" idx="10"/>
          </p:nvPr>
        </p:nvSpPr>
        <p:spPr/>
        <p:txBody>
          <a:bodyPr/>
          <a:lstStyle/>
          <a:p>
            <a:fld id="{B0D9877A-BC64-48F7-B1C4-7E79A90F28AF}" type="datetimeFigureOut">
              <a:rPr lang="en-US" smtClean="0"/>
              <a:t>3/12/2026</a:t>
            </a:fld>
            <a:endParaRPr lang="en-US"/>
          </a:p>
        </p:txBody>
      </p:sp>
      <p:sp>
        <p:nvSpPr>
          <p:cNvPr id="6" name="Footer Placeholder 5">
            <a:extLst>
              <a:ext uri="{FF2B5EF4-FFF2-40B4-BE49-F238E27FC236}">
                <a16:creationId xmlns:a16="http://schemas.microsoft.com/office/drawing/2014/main" id="{F584B000-BFE4-8656-A7EE-13270A70E1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A6FD3B-9450-43BF-C6F6-7CFA7169792A}"/>
              </a:ext>
            </a:extLst>
          </p:cNvPr>
          <p:cNvSpPr>
            <a:spLocks noGrp="1"/>
          </p:cNvSpPr>
          <p:nvPr>
            <p:ph type="sldNum" sz="quarter" idx="12"/>
          </p:nvPr>
        </p:nvSpPr>
        <p:spPr/>
        <p:txBody>
          <a:bodyPr/>
          <a:lstStyle/>
          <a:p>
            <a:fld id="{4A1EB5A8-FE11-41BB-A847-8806A4C5AD4E}" type="slidenum">
              <a:rPr lang="en-US" smtClean="0"/>
              <a:t>‹#›</a:t>
            </a:fld>
            <a:endParaRPr lang="en-US"/>
          </a:p>
        </p:txBody>
      </p:sp>
    </p:spTree>
    <p:extLst>
      <p:ext uri="{BB962C8B-B14F-4D97-AF65-F5344CB8AC3E}">
        <p14:creationId xmlns:p14="http://schemas.microsoft.com/office/powerpoint/2010/main" val="3277031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DD32E-4A2E-3BE8-923F-D9CC4DEDD9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7293A15-52AA-03CD-3205-4101418BDC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6256DBC-019F-CFB5-16A5-15CE966829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84873D-3CCE-3BC7-DD34-7FAD145F7D0F}"/>
              </a:ext>
            </a:extLst>
          </p:cNvPr>
          <p:cNvSpPr>
            <a:spLocks noGrp="1"/>
          </p:cNvSpPr>
          <p:nvPr>
            <p:ph type="dt" sz="half" idx="10"/>
          </p:nvPr>
        </p:nvSpPr>
        <p:spPr/>
        <p:txBody>
          <a:bodyPr/>
          <a:lstStyle/>
          <a:p>
            <a:fld id="{B0D9877A-BC64-48F7-B1C4-7E79A90F28AF}" type="datetimeFigureOut">
              <a:rPr lang="en-US" smtClean="0"/>
              <a:t>3/12/2026</a:t>
            </a:fld>
            <a:endParaRPr lang="en-US"/>
          </a:p>
        </p:txBody>
      </p:sp>
      <p:sp>
        <p:nvSpPr>
          <p:cNvPr id="6" name="Footer Placeholder 5">
            <a:extLst>
              <a:ext uri="{FF2B5EF4-FFF2-40B4-BE49-F238E27FC236}">
                <a16:creationId xmlns:a16="http://schemas.microsoft.com/office/drawing/2014/main" id="{BB1458AB-A32A-0F45-5AC5-CA3074589D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29ADB2-CAE4-28FA-82D7-91021471A819}"/>
              </a:ext>
            </a:extLst>
          </p:cNvPr>
          <p:cNvSpPr>
            <a:spLocks noGrp="1"/>
          </p:cNvSpPr>
          <p:nvPr>
            <p:ph type="sldNum" sz="quarter" idx="12"/>
          </p:nvPr>
        </p:nvSpPr>
        <p:spPr/>
        <p:txBody>
          <a:bodyPr/>
          <a:lstStyle/>
          <a:p>
            <a:fld id="{4A1EB5A8-FE11-41BB-A847-8806A4C5AD4E}" type="slidenum">
              <a:rPr lang="en-US" smtClean="0"/>
              <a:t>‹#›</a:t>
            </a:fld>
            <a:endParaRPr lang="en-US"/>
          </a:p>
        </p:txBody>
      </p:sp>
    </p:spTree>
    <p:extLst>
      <p:ext uri="{BB962C8B-B14F-4D97-AF65-F5344CB8AC3E}">
        <p14:creationId xmlns:p14="http://schemas.microsoft.com/office/powerpoint/2010/main" val="2142405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ECF016-13DF-1C57-3029-3D8836F5BC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58457CD-D32F-D288-52ED-116C47E6A7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0FA89E-4C8A-6095-09CD-493E6D0985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0D9877A-BC64-48F7-B1C4-7E79A90F28AF}" type="datetimeFigureOut">
              <a:rPr lang="en-US" smtClean="0"/>
              <a:t>3/12/2026</a:t>
            </a:fld>
            <a:endParaRPr lang="en-US"/>
          </a:p>
        </p:txBody>
      </p:sp>
      <p:sp>
        <p:nvSpPr>
          <p:cNvPr id="5" name="Footer Placeholder 4">
            <a:extLst>
              <a:ext uri="{FF2B5EF4-FFF2-40B4-BE49-F238E27FC236}">
                <a16:creationId xmlns:a16="http://schemas.microsoft.com/office/drawing/2014/main" id="{E4A6873C-0993-C1F1-311A-5F14D73F60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29F5880-7BD3-A8E2-C1F6-80A7BB4870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A1EB5A8-FE11-41BB-A847-8806A4C5AD4E}" type="slidenum">
              <a:rPr lang="en-US" smtClean="0"/>
              <a:t>‹#›</a:t>
            </a:fld>
            <a:endParaRPr lang="en-US"/>
          </a:p>
        </p:txBody>
      </p:sp>
    </p:spTree>
    <p:extLst>
      <p:ext uri="{BB962C8B-B14F-4D97-AF65-F5344CB8AC3E}">
        <p14:creationId xmlns:p14="http://schemas.microsoft.com/office/powerpoint/2010/main" val="3662580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00">
            <a:alpha val="9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5F81BCB-869B-E6DE-F5D2-6B0A6D2A2BC4}"/>
              </a:ext>
            </a:extLst>
          </p:cNvPr>
          <p:cNvSpPr txBox="1"/>
          <p:nvPr/>
        </p:nvSpPr>
        <p:spPr>
          <a:xfrm>
            <a:off x="0" y="0"/>
            <a:ext cx="12192000" cy="4524315"/>
          </a:xfrm>
          <a:prstGeom prst="rect">
            <a:avLst/>
          </a:prstGeom>
          <a:noFill/>
        </p:spPr>
        <p:txBody>
          <a:bodyPr wrap="square">
            <a:spAutoFit/>
          </a:bodyPr>
          <a:lstStyle/>
          <a:p>
            <a:r>
              <a:rPr lang="en-US" sz="3200" b="1" dirty="0"/>
              <a:t>	</a:t>
            </a:r>
          </a:p>
          <a:p>
            <a:endParaRPr lang="en-US" sz="3200" b="1" dirty="0"/>
          </a:p>
          <a:p>
            <a:endParaRPr lang="en-US" sz="3200" b="1" dirty="0"/>
          </a:p>
          <a:p>
            <a:endParaRPr lang="en-US" sz="3200" b="1" dirty="0"/>
          </a:p>
          <a:p>
            <a:r>
              <a:rPr lang="en-US" sz="3200" b="1" dirty="0"/>
              <a:t>				AMERICAN REVOLUTION</a:t>
            </a:r>
            <a:br>
              <a:rPr lang="en-US" sz="3200" b="1" dirty="0"/>
            </a:br>
            <a:endParaRPr lang="en-US" sz="3200" b="1" dirty="0"/>
          </a:p>
          <a:p>
            <a:r>
              <a:rPr lang="en-US" sz="3200" b="1" dirty="0"/>
              <a:t>				   INTERESTING FACTS</a:t>
            </a:r>
          </a:p>
          <a:p>
            <a:endParaRPr lang="en-US" sz="3200" b="1" dirty="0"/>
          </a:p>
          <a:p>
            <a:endParaRPr lang="en-US" sz="3200" b="1" dirty="0"/>
          </a:p>
        </p:txBody>
      </p:sp>
    </p:spTree>
    <p:extLst>
      <p:ext uri="{BB962C8B-B14F-4D97-AF65-F5344CB8AC3E}">
        <p14:creationId xmlns:p14="http://schemas.microsoft.com/office/powerpoint/2010/main" val="1701120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00">
            <a:alpha val="3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4ED852-57A2-A509-C98D-9AC40D66F7C4}"/>
              </a:ext>
            </a:extLst>
          </p:cNvPr>
          <p:cNvSpPr txBox="1"/>
          <p:nvPr/>
        </p:nvSpPr>
        <p:spPr>
          <a:xfrm>
            <a:off x="102742" y="1"/>
            <a:ext cx="12089258" cy="6740307"/>
          </a:xfrm>
          <a:prstGeom prst="rect">
            <a:avLst/>
          </a:prstGeom>
          <a:solidFill>
            <a:srgbClr val="FFFF00">
              <a:alpha val="6000"/>
            </a:srgbClr>
          </a:solidFill>
        </p:spPr>
        <p:txBody>
          <a:bodyPr wrap="square">
            <a:spAutoFit/>
          </a:bodyPr>
          <a:lstStyle/>
          <a:p>
            <a:r>
              <a:rPr lang="en-US" sz="2400" b="1" dirty="0"/>
              <a:t>				    </a:t>
            </a:r>
            <a:r>
              <a:rPr lang="en-US" sz="2400" b="1" dirty="0">
                <a:solidFill>
                  <a:srgbClr val="C00000"/>
                </a:solidFill>
              </a:rPr>
              <a:t>The Main Intolerable (extreme) Acts </a:t>
            </a:r>
            <a:endParaRPr lang="en-US" sz="2400" b="1" dirty="0"/>
          </a:p>
          <a:p>
            <a:pPr marL="457200" indent="-457200">
              <a:buAutoNum type="arabicPeriod"/>
            </a:pPr>
            <a:r>
              <a:rPr lang="en-US" sz="2400" b="1" dirty="0"/>
              <a:t>Boston Port Act</a:t>
            </a:r>
          </a:p>
          <a:p>
            <a:pPr marL="457200" indent="-457200">
              <a:buAutoNum type="arabicPeriod"/>
            </a:pPr>
            <a:endParaRPr lang="en-US" sz="2400" b="1" dirty="0"/>
          </a:p>
          <a:p>
            <a:r>
              <a:rPr lang="en-US" sz="2400" b="1" dirty="0"/>
              <a:t>Britain closed the port of </a:t>
            </a:r>
            <a:r>
              <a:rPr lang="en-US" sz="2400" b="1" dirty="0" err="1"/>
              <a:t>Boston.No</a:t>
            </a:r>
            <a:r>
              <a:rPr lang="en-US" sz="2400" b="1" dirty="0"/>
              <a:t> ships could enter or leave the </a:t>
            </a:r>
            <a:r>
              <a:rPr lang="en-US" sz="2400" b="1" dirty="0" err="1"/>
              <a:t>harbor.Trade</a:t>
            </a:r>
            <a:r>
              <a:rPr lang="en-US" sz="2400" b="1" dirty="0"/>
              <a:t> </a:t>
            </a:r>
            <a:r>
              <a:rPr lang="en-US" sz="2400" b="1" dirty="0" err="1"/>
              <a:t>stopped.The</a:t>
            </a:r>
            <a:r>
              <a:rPr lang="en-US" sz="2400" b="1" dirty="0"/>
              <a:t> port would stay closed until the colonists paid for the destroyed </a:t>
            </a:r>
            <a:r>
              <a:rPr lang="en-US" sz="2400" b="1" dirty="0" err="1"/>
              <a:t>tea.This</a:t>
            </a:r>
            <a:r>
              <a:rPr lang="en-US" sz="2400" b="1" dirty="0"/>
              <a:t> hurt many workers and merchants in Boston.</a:t>
            </a:r>
          </a:p>
          <a:p>
            <a:endParaRPr lang="en-US" sz="2400" b="1" dirty="0"/>
          </a:p>
          <a:p>
            <a:r>
              <a:rPr lang="en-US" sz="2400" b="1" dirty="0"/>
              <a:t>2. Massachusetts Government Act</a:t>
            </a:r>
          </a:p>
          <a:p>
            <a:endParaRPr lang="en-US" sz="2400" b="1" dirty="0"/>
          </a:p>
          <a:p>
            <a:r>
              <a:rPr lang="en-US" sz="2400" b="1" dirty="0"/>
              <a:t>Britain took away much of Massachusetts’ self-government. The king could appoint many officials. Town meetings were limited. Colonists felt they were losing their political rights.</a:t>
            </a:r>
          </a:p>
          <a:p>
            <a:endParaRPr lang="en-US" sz="2400" b="1" dirty="0"/>
          </a:p>
          <a:p>
            <a:r>
              <a:rPr lang="en-US" sz="2400" b="1" dirty="0"/>
              <a:t>3. Administration of Justice Act</a:t>
            </a:r>
          </a:p>
          <a:p>
            <a:endParaRPr lang="en-US" sz="2400" b="1" dirty="0"/>
          </a:p>
          <a:p>
            <a:r>
              <a:rPr lang="en-US" sz="2400" b="1" dirty="0"/>
              <a:t>British officials accused of crimes in the colonies could be sent to Britain or another colony for trial.  Many colonists believed this meant those officials could escape punishment.</a:t>
            </a:r>
          </a:p>
        </p:txBody>
      </p:sp>
    </p:spTree>
    <p:extLst>
      <p:ext uri="{BB962C8B-B14F-4D97-AF65-F5344CB8AC3E}">
        <p14:creationId xmlns:p14="http://schemas.microsoft.com/office/powerpoint/2010/main" val="2593327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00">
            <a:alpha val="10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D8DF59A-E669-91F8-F726-3FE828BE0E89}"/>
              </a:ext>
            </a:extLst>
          </p:cNvPr>
          <p:cNvSpPr txBox="1"/>
          <p:nvPr/>
        </p:nvSpPr>
        <p:spPr>
          <a:xfrm>
            <a:off x="0" y="0"/>
            <a:ext cx="12192000" cy="4893647"/>
          </a:xfrm>
          <a:prstGeom prst="rect">
            <a:avLst/>
          </a:prstGeom>
          <a:noFill/>
        </p:spPr>
        <p:txBody>
          <a:bodyPr wrap="square">
            <a:spAutoFit/>
          </a:bodyPr>
          <a:lstStyle/>
          <a:p>
            <a:r>
              <a:rPr lang="en-US" sz="2400" b="1" dirty="0"/>
              <a:t>				</a:t>
            </a:r>
            <a:r>
              <a:rPr lang="en-US" sz="2400" b="1" dirty="0">
                <a:solidFill>
                  <a:srgbClr val="C00000"/>
                </a:solidFill>
              </a:rPr>
              <a:t>   The Main Intolerable Acts (cont.)</a:t>
            </a:r>
          </a:p>
          <a:p>
            <a:endParaRPr lang="en-US" sz="2400" b="1" dirty="0"/>
          </a:p>
          <a:p>
            <a:r>
              <a:rPr lang="en-US" sz="2400" b="1" dirty="0"/>
              <a:t>4.Quartering Act</a:t>
            </a:r>
          </a:p>
          <a:p>
            <a:endParaRPr lang="en-US" sz="2400" b="1" dirty="0"/>
          </a:p>
          <a:p>
            <a:r>
              <a:rPr lang="en-US" sz="2400" b="1" dirty="0"/>
              <a:t>Colonists had to provide housing for British soldiers if necessary. This made people angry because soldiers could be placed in towns and buildings without permission.</a:t>
            </a:r>
          </a:p>
          <a:p>
            <a:endParaRPr lang="en-US" sz="2400" b="1" dirty="0"/>
          </a:p>
          <a:p>
            <a:r>
              <a:rPr lang="en-US" sz="2400" b="1" dirty="0"/>
              <a:t>				</a:t>
            </a:r>
            <a:r>
              <a:rPr lang="en-US" sz="2400" b="1" dirty="0">
                <a:solidFill>
                  <a:srgbClr val="C00000"/>
                </a:solidFill>
              </a:rPr>
              <a:t>Why These Laws Were Important</a:t>
            </a:r>
          </a:p>
          <a:p>
            <a:endParaRPr lang="en-US" sz="2400" b="1" dirty="0"/>
          </a:p>
          <a:p>
            <a:r>
              <a:rPr lang="en-US" sz="2400" b="1" dirty="0"/>
              <a:t>Instead of calming the situation, the Intolerable Acts made colonists even more united against Britain.</a:t>
            </a:r>
          </a:p>
          <a:p>
            <a:r>
              <a:rPr lang="en-US" sz="2400" b="1" dirty="0"/>
              <a:t>Many colonies began working together, which eventually led to the American Revolutionary War.</a:t>
            </a:r>
          </a:p>
        </p:txBody>
      </p:sp>
    </p:spTree>
    <p:extLst>
      <p:ext uri="{BB962C8B-B14F-4D97-AF65-F5344CB8AC3E}">
        <p14:creationId xmlns:p14="http://schemas.microsoft.com/office/powerpoint/2010/main" val="3654430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706C283-4036-7E16-31BB-E83642306DF0}"/>
              </a:ext>
            </a:extLst>
          </p:cNvPr>
          <p:cNvSpPr txBox="1"/>
          <p:nvPr/>
        </p:nvSpPr>
        <p:spPr>
          <a:xfrm>
            <a:off x="0" y="0"/>
            <a:ext cx="12192000" cy="7109639"/>
          </a:xfrm>
          <a:prstGeom prst="rect">
            <a:avLst/>
          </a:prstGeom>
          <a:solidFill>
            <a:srgbClr val="FFFF00">
              <a:alpha val="18000"/>
            </a:srgbClr>
          </a:solidFill>
        </p:spPr>
        <p:txBody>
          <a:bodyPr wrap="square">
            <a:spAutoFit/>
          </a:bodyPr>
          <a:lstStyle/>
          <a:p>
            <a:r>
              <a:rPr lang="en-US" sz="2400" b="1" dirty="0"/>
              <a:t>			</a:t>
            </a:r>
            <a:r>
              <a:rPr lang="en-US" sz="2400" b="1" dirty="0">
                <a:solidFill>
                  <a:srgbClr val="C00000"/>
                </a:solidFill>
              </a:rPr>
              <a:t>Please Answer the Following Questions:</a:t>
            </a:r>
          </a:p>
          <a:p>
            <a:endParaRPr lang="en-US" sz="2400" b="1" dirty="0"/>
          </a:p>
          <a:p>
            <a:pPr marL="457200" indent="-457200">
              <a:buAutoNum type="arabicPeriod"/>
            </a:pPr>
            <a:r>
              <a:rPr lang="en-US" sz="2400" b="1" dirty="0"/>
              <a:t>Why were many colonists angry about the tea tax even though the tea was sometimes cheaper?</a:t>
            </a:r>
          </a:p>
          <a:p>
            <a:pPr marL="457200" indent="-457200">
              <a:buAutoNum type="arabicPeriod"/>
            </a:pPr>
            <a:endParaRPr lang="en-US" sz="2400" b="1" dirty="0"/>
          </a:p>
          <a:p>
            <a:r>
              <a:rPr lang="en-US" sz="2400" b="1" dirty="0"/>
              <a:t>2. What happened during the Boston Tea Party?</a:t>
            </a:r>
          </a:p>
          <a:p>
            <a:endParaRPr lang="en-US" sz="2400" b="1" dirty="0"/>
          </a:p>
          <a:p>
            <a:r>
              <a:rPr lang="en-US" sz="2400" b="1" dirty="0"/>
              <a:t>3. Why did some protesters wear disguises during the protest in Boston Harbor?</a:t>
            </a:r>
          </a:p>
          <a:p>
            <a:endParaRPr lang="en-US" sz="2400" b="1" dirty="0"/>
          </a:p>
          <a:p>
            <a:r>
              <a:rPr lang="en-US" sz="2400" b="1" dirty="0"/>
              <a:t>4. What drink did some colonists start using instead of tea after the protest?</a:t>
            </a:r>
          </a:p>
          <a:p>
            <a:endParaRPr lang="en-US" sz="2400" b="1" dirty="0"/>
          </a:p>
          <a:p>
            <a:r>
              <a:rPr lang="en-US" sz="2400" b="1" dirty="0"/>
              <a:t>5. Imagine you lived in 1775. What would be the hardest modern invention or technology for you to live without? Explain why.</a:t>
            </a:r>
          </a:p>
          <a:p>
            <a:endParaRPr lang="en-US" sz="2400" b="1" dirty="0"/>
          </a:p>
          <a:p>
            <a:endParaRPr lang="en-US" sz="2400" b="1" dirty="0"/>
          </a:p>
          <a:p>
            <a:endParaRPr lang="en-US" sz="2400" b="1" dirty="0"/>
          </a:p>
          <a:p>
            <a:endParaRPr lang="en-US" sz="2400" b="1" dirty="0"/>
          </a:p>
          <a:p>
            <a:endParaRPr lang="en-US" sz="2400" b="1" dirty="0"/>
          </a:p>
          <a:p>
            <a:endParaRPr lang="en-US" sz="2400" b="1" dirty="0"/>
          </a:p>
        </p:txBody>
      </p:sp>
    </p:spTree>
    <p:extLst>
      <p:ext uri="{BB962C8B-B14F-4D97-AF65-F5344CB8AC3E}">
        <p14:creationId xmlns:p14="http://schemas.microsoft.com/office/powerpoint/2010/main" val="35954112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00">
            <a:alpha val="18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646E3B0-6EC2-AD9A-4E1C-EAEAB0D3A24E}"/>
              </a:ext>
            </a:extLst>
          </p:cNvPr>
          <p:cNvSpPr txBox="1"/>
          <p:nvPr/>
        </p:nvSpPr>
        <p:spPr>
          <a:xfrm>
            <a:off x="0" y="0"/>
            <a:ext cx="12192000" cy="6001643"/>
          </a:xfrm>
          <a:prstGeom prst="rect">
            <a:avLst/>
          </a:prstGeom>
          <a:noFill/>
        </p:spPr>
        <p:txBody>
          <a:bodyPr wrap="square">
            <a:spAutoFit/>
          </a:bodyPr>
          <a:lstStyle/>
          <a:p>
            <a:r>
              <a:rPr lang="en-US" sz="2400" b="1" dirty="0"/>
              <a:t>Answer Key</a:t>
            </a:r>
          </a:p>
          <a:p>
            <a:pPr marL="457200" indent="-457200">
              <a:buAutoNum type="arabicPeriod"/>
            </a:pPr>
            <a:r>
              <a:rPr lang="en-US" sz="2400" b="1" dirty="0"/>
              <a:t>Colonists were angry because they believed Britain did not have the right to tax them since they had no representatives in the British government (“taxation without representation”).</a:t>
            </a:r>
          </a:p>
          <a:p>
            <a:pPr marL="457200" indent="-457200">
              <a:buAutoNum type="arabicPeriod"/>
            </a:pPr>
            <a:endParaRPr lang="en-US" sz="2400" b="1" dirty="0"/>
          </a:p>
          <a:p>
            <a:r>
              <a:rPr lang="en-US" sz="2400" b="1" dirty="0"/>
              <a:t>2. Colonists boarded ships in Boston Harbor and threw 342 chests of tea into the water to protest British taxes.</a:t>
            </a:r>
          </a:p>
          <a:p>
            <a:endParaRPr lang="en-US" sz="2400" b="1" dirty="0"/>
          </a:p>
          <a:p>
            <a:r>
              <a:rPr lang="en-US" sz="2400" b="1" dirty="0"/>
              <a:t>3. Protesters wore disguises so they would not be recognized or punished by British authorities.</a:t>
            </a:r>
          </a:p>
          <a:p>
            <a:endParaRPr lang="en-US" sz="2400" b="1" dirty="0"/>
          </a:p>
          <a:p>
            <a:r>
              <a:rPr lang="en-US" sz="2400" b="1" dirty="0"/>
              <a:t>4. Many colonists began drinking “Liberty Tea,” a drink made from local herbs and plants instead of British tea.</a:t>
            </a:r>
          </a:p>
          <a:p>
            <a:endParaRPr lang="en-US" sz="2400" b="1" dirty="0"/>
          </a:p>
          <a:p>
            <a:r>
              <a:rPr lang="en-US" sz="2400" b="1" dirty="0"/>
              <a:t>5. Possible answers include electricity, phones, computers, hot water, or modern medicine.</a:t>
            </a:r>
          </a:p>
        </p:txBody>
      </p:sp>
    </p:spTree>
    <p:extLst>
      <p:ext uri="{BB962C8B-B14F-4D97-AF65-F5344CB8AC3E}">
        <p14:creationId xmlns:p14="http://schemas.microsoft.com/office/powerpoint/2010/main" val="2769569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00">
            <a:alpha val="9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86027C-ED64-7B41-B10B-843D7C7A7CAE}"/>
              </a:ext>
            </a:extLst>
          </p:cNvPr>
          <p:cNvSpPr txBox="1"/>
          <p:nvPr/>
        </p:nvSpPr>
        <p:spPr>
          <a:xfrm>
            <a:off x="113016" y="123903"/>
            <a:ext cx="12078984" cy="7294305"/>
          </a:xfrm>
          <a:prstGeom prst="rect">
            <a:avLst/>
          </a:prstGeom>
          <a:noFill/>
        </p:spPr>
        <p:txBody>
          <a:bodyPr wrap="square">
            <a:spAutoFit/>
          </a:bodyPr>
          <a:lstStyle/>
          <a:p>
            <a:endParaRPr lang="en-US" sz="3600" dirty="0"/>
          </a:p>
          <a:p>
            <a:endParaRPr lang="en-US" sz="3600" dirty="0"/>
          </a:p>
          <a:p>
            <a:r>
              <a:rPr lang="en-US" sz="3600" b="1" dirty="0">
                <a:solidFill>
                  <a:srgbClr val="C00000"/>
                </a:solidFill>
              </a:rPr>
              <a:t>The American Revolution period is full of surprising</a:t>
            </a:r>
          </a:p>
          <a:p>
            <a:endParaRPr lang="en-US" sz="3600" b="1" dirty="0">
              <a:solidFill>
                <a:srgbClr val="C00000"/>
              </a:solidFill>
            </a:endParaRPr>
          </a:p>
          <a:p>
            <a:r>
              <a:rPr lang="en-US" sz="3600" b="1" dirty="0">
                <a:solidFill>
                  <a:srgbClr val="C00000"/>
                </a:solidFill>
              </a:rPr>
              <a:t>                                 and sometimes funny facts.</a:t>
            </a:r>
          </a:p>
          <a:p>
            <a:endParaRPr lang="en-US" sz="3600" b="1" dirty="0">
              <a:solidFill>
                <a:srgbClr val="C00000"/>
              </a:solidFill>
            </a:endParaRPr>
          </a:p>
          <a:p>
            <a:endParaRPr lang="en-US" sz="3600" dirty="0"/>
          </a:p>
          <a:p>
            <a:endParaRPr lang="en-US" sz="3600" dirty="0"/>
          </a:p>
          <a:p>
            <a:endParaRPr lang="en-US" sz="3600" dirty="0"/>
          </a:p>
          <a:p>
            <a:endParaRPr lang="en-US" sz="3600" dirty="0"/>
          </a:p>
          <a:p>
            <a:endParaRPr lang="en-US" sz="3600" dirty="0"/>
          </a:p>
          <a:p>
            <a:endParaRPr lang="en-US" sz="3600" dirty="0"/>
          </a:p>
          <a:p>
            <a:endParaRPr lang="en-US" sz="3600" dirty="0"/>
          </a:p>
        </p:txBody>
      </p:sp>
      <p:pic>
        <p:nvPicPr>
          <p:cNvPr id="4" name="Picture 3">
            <a:extLst>
              <a:ext uri="{FF2B5EF4-FFF2-40B4-BE49-F238E27FC236}">
                <a16:creationId xmlns:a16="http://schemas.microsoft.com/office/drawing/2014/main" id="{135B5457-7245-4CF8-886C-F66EAE6A13B2}"/>
              </a:ext>
            </a:extLst>
          </p:cNvPr>
          <p:cNvPicPr>
            <a:picLocks noChangeAspect="1"/>
          </p:cNvPicPr>
          <p:nvPr/>
        </p:nvPicPr>
        <p:blipFill>
          <a:blip r:embed="rId2"/>
          <a:stretch>
            <a:fillRect/>
          </a:stretch>
        </p:blipFill>
        <p:spPr>
          <a:xfrm>
            <a:off x="4664314" y="3680069"/>
            <a:ext cx="2863371" cy="2600988"/>
          </a:xfrm>
          <a:prstGeom prst="rect">
            <a:avLst/>
          </a:prstGeom>
        </p:spPr>
      </p:pic>
    </p:spTree>
    <p:extLst>
      <p:ext uri="{BB962C8B-B14F-4D97-AF65-F5344CB8AC3E}">
        <p14:creationId xmlns:p14="http://schemas.microsoft.com/office/powerpoint/2010/main" val="2838415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00">
            <a:alpha val="10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570CD0-D7F4-7C91-FB3B-1474CF386366}"/>
              </a:ext>
            </a:extLst>
          </p:cNvPr>
          <p:cNvSpPr txBox="1"/>
          <p:nvPr/>
        </p:nvSpPr>
        <p:spPr>
          <a:xfrm flipV="1">
            <a:off x="0" y="-318499"/>
            <a:ext cx="184936" cy="318499"/>
          </a:xfrm>
          <a:prstGeom prst="rect">
            <a:avLst/>
          </a:prstGeom>
          <a:solidFill>
            <a:schemeClr val="bg1"/>
          </a:solidFill>
        </p:spPr>
        <p:txBody>
          <a:bodyPr wrap="square">
            <a:spAutoFit/>
          </a:bodyPr>
          <a:lstStyle/>
          <a:p>
            <a:endParaRPr lang="en-US" sz="2400" b="1" dirty="0"/>
          </a:p>
        </p:txBody>
      </p:sp>
      <p:sp>
        <p:nvSpPr>
          <p:cNvPr id="5" name="TextBox 4">
            <a:extLst>
              <a:ext uri="{FF2B5EF4-FFF2-40B4-BE49-F238E27FC236}">
                <a16:creationId xmlns:a16="http://schemas.microsoft.com/office/drawing/2014/main" id="{2577E16A-BA30-AABF-B5D2-E66037A5E955}"/>
              </a:ext>
            </a:extLst>
          </p:cNvPr>
          <p:cNvSpPr txBox="1"/>
          <p:nvPr/>
        </p:nvSpPr>
        <p:spPr>
          <a:xfrm>
            <a:off x="-1" y="71919"/>
            <a:ext cx="12072135" cy="5262979"/>
          </a:xfrm>
          <a:prstGeom prst="rect">
            <a:avLst/>
          </a:prstGeom>
          <a:noFill/>
        </p:spPr>
        <p:txBody>
          <a:bodyPr wrap="square">
            <a:spAutoFit/>
          </a:bodyPr>
          <a:lstStyle/>
          <a:p>
            <a:r>
              <a:rPr lang="en-US" sz="2400" b="1" dirty="0"/>
              <a:t>					</a:t>
            </a:r>
          </a:p>
          <a:p>
            <a:r>
              <a:rPr lang="en-US" sz="2400" b="1" dirty="0"/>
              <a:t> 				</a:t>
            </a:r>
            <a:r>
              <a:rPr lang="en-US" sz="2400" b="1" dirty="0">
                <a:solidFill>
                  <a:srgbClr val="C00000"/>
                </a:solidFill>
              </a:rPr>
              <a:t>What Was the Boston Tea Party?</a:t>
            </a:r>
          </a:p>
          <a:p>
            <a:endParaRPr lang="en-US" sz="2400" b="1" dirty="0"/>
          </a:p>
          <a:p>
            <a:r>
              <a:rPr lang="en-US" sz="2400" b="1" dirty="0"/>
              <a:t>The Boston Tea Party was an important protest that happened on December 16, 1773, in Boston Harbor.</a:t>
            </a:r>
          </a:p>
          <a:p>
            <a:r>
              <a:rPr lang="en-US" sz="2400" b="1" dirty="0"/>
              <a:t>American colonists were angry because Britain was taxing them but they had no representatives in the British government. </a:t>
            </a:r>
          </a:p>
          <a:p>
            <a:endParaRPr lang="en-US" sz="2400" b="1" dirty="0"/>
          </a:p>
          <a:p>
            <a:r>
              <a:rPr lang="en-US" sz="2400" b="1" dirty="0"/>
              <a:t>This idea became known as “taxation without representation.”</a:t>
            </a:r>
          </a:p>
          <a:p>
            <a:endParaRPr lang="en-US" sz="2400" b="1" dirty="0"/>
          </a:p>
          <a:p>
            <a:r>
              <a:rPr lang="en-US" sz="2400" b="1" dirty="0"/>
              <a:t>To protest these taxes, a group of colonists boarded British ships and threw 342 chests of tea into the harbor.</a:t>
            </a:r>
          </a:p>
          <a:p>
            <a:endParaRPr lang="en-US" sz="2400" b="1" dirty="0"/>
          </a:p>
          <a:p>
            <a:r>
              <a:rPr lang="en-US" sz="2400" b="1" dirty="0">
                <a:solidFill>
                  <a:srgbClr val="C00000"/>
                </a:solidFill>
              </a:rPr>
              <a:t>This event became one of the actions that helped lead to the American Revolution.</a:t>
            </a:r>
          </a:p>
        </p:txBody>
      </p:sp>
    </p:spTree>
    <p:extLst>
      <p:ext uri="{BB962C8B-B14F-4D97-AF65-F5344CB8AC3E}">
        <p14:creationId xmlns:p14="http://schemas.microsoft.com/office/powerpoint/2010/main" val="1030202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00">
            <a:alpha val="9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38CF59-08EC-5278-B617-F6267C502591}"/>
              </a:ext>
            </a:extLst>
          </p:cNvPr>
          <p:cNvSpPr txBox="1"/>
          <p:nvPr/>
        </p:nvSpPr>
        <p:spPr>
          <a:xfrm>
            <a:off x="71919" y="1"/>
            <a:ext cx="12120081" cy="6001643"/>
          </a:xfrm>
          <a:prstGeom prst="rect">
            <a:avLst/>
          </a:prstGeom>
          <a:noFill/>
        </p:spPr>
        <p:txBody>
          <a:bodyPr wrap="square">
            <a:spAutoFit/>
          </a:bodyPr>
          <a:lstStyle/>
          <a:p>
            <a:r>
              <a:rPr lang="en-US" sz="2400" b="1" dirty="0"/>
              <a:t>				</a:t>
            </a:r>
            <a:r>
              <a:rPr lang="en-US" sz="2400" b="1" dirty="0">
                <a:solidFill>
                  <a:srgbClr val="C00000"/>
                </a:solidFill>
              </a:rPr>
              <a:t>Why Were the Colonists Angry?</a:t>
            </a:r>
          </a:p>
          <a:p>
            <a:endParaRPr lang="en-US" sz="2400" b="1" dirty="0"/>
          </a:p>
          <a:p>
            <a:r>
              <a:rPr lang="en-US" sz="2400" b="1" dirty="0"/>
              <a:t>For many years, Britain had been passing laws that placed taxes on the American </a:t>
            </a:r>
            <a:r>
              <a:rPr lang="en-US" sz="2400" b="1" dirty="0" err="1"/>
              <a:t>colonies.T</a:t>
            </a:r>
            <a:endParaRPr lang="en-US" sz="2400" b="1" dirty="0"/>
          </a:p>
          <a:p>
            <a:endParaRPr lang="en-US" sz="2400" b="1" dirty="0"/>
          </a:p>
          <a:p>
            <a:r>
              <a:rPr lang="en-US" sz="2400" b="1" dirty="0"/>
              <a:t>wo important laws made people especially upset:</a:t>
            </a:r>
          </a:p>
          <a:p>
            <a:endParaRPr lang="en-US" sz="2400" b="1" dirty="0"/>
          </a:p>
          <a:p>
            <a:r>
              <a:rPr lang="en-US" sz="2400" b="1" dirty="0"/>
              <a:t> The Townshend Acts – taxes on everyday goods </a:t>
            </a:r>
          </a:p>
          <a:p>
            <a:endParaRPr lang="en-US" sz="2400" b="1" dirty="0"/>
          </a:p>
          <a:p>
            <a:r>
              <a:rPr lang="en-US" sz="2400" b="1" dirty="0">
                <a:solidFill>
                  <a:srgbClr val="C00000"/>
                </a:solidFill>
              </a:rPr>
              <a:t>The Tea Act </a:t>
            </a:r>
            <a:r>
              <a:rPr lang="en-US" sz="2400" b="1" dirty="0"/>
              <a:t>– gave the British East India Company the right to sell tea directly in the colonies</a:t>
            </a:r>
          </a:p>
          <a:p>
            <a:endParaRPr lang="en-US" sz="2400" b="1" dirty="0"/>
          </a:p>
          <a:p>
            <a:r>
              <a:rPr lang="en-US" sz="2400" b="1" dirty="0"/>
              <a:t>This law hurt </a:t>
            </a:r>
            <a:r>
              <a:rPr lang="en-US" sz="2400" b="1" dirty="0">
                <a:solidFill>
                  <a:srgbClr val="C00000"/>
                </a:solidFill>
              </a:rPr>
              <a:t>colonial merchants </a:t>
            </a:r>
            <a:r>
              <a:rPr lang="en-US" sz="2400" b="1" dirty="0"/>
              <a:t>and showed that Britain believed it had the right to control the colonies.</a:t>
            </a:r>
          </a:p>
          <a:p>
            <a:endParaRPr lang="en-US" sz="2400" b="1" dirty="0"/>
          </a:p>
          <a:p>
            <a:r>
              <a:rPr lang="en-US" sz="2400" b="1" dirty="0"/>
              <a:t>Many colonists believed this was unfair.</a:t>
            </a:r>
          </a:p>
        </p:txBody>
      </p:sp>
    </p:spTree>
    <p:extLst>
      <p:ext uri="{BB962C8B-B14F-4D97-AF65-F5344CB8AC3E}">
        <p14:creationId xmlns:p14="http://schemas.microsoft.com/office/powerpoint/2010/main" val="2944102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00">
            <a:alpha val="8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F3B323-E4E3-5515-8ABC-219615B32767}"/>
              </a:ext>
            </a:extLst>
          </p:cNvPr>
          <p:cNvSpPr txBox="1"/>
          <p:nvPr/>
        </p:nvSpPr>
        <p:spPr>
          <a:xfrm>
            <a:off x="0" y="0"/>
            <a:ext cx="12192000" cy="7109639"/>
          </a:xfrm>
          <a:prstGeom prst="rect">
            <a:avLst/>
          </a:prstGeom>
          <a:noFill/>
        </p:spPr>
        <p:txBody>
          <a:bodyPr wrap="square">
            <a:spAutoFit/>
          </a:bodyPr>
          <a:lstStyle/>
          <a:p>
            <a:r>
              <a:rPr lang="en-US" sz="2400" b="1" dirty="0"/>
              <a:t>				</a:t>
            </a:r>
            <a:r>
              <a:rPr lang="en-US" sz="2400" b="1" dirty="0">
                <a:solidFill>
                  <a:srgbClr val="C00000"/>
                </a:solidFill>
              </a:rPr>
              <a:t>Who were the merchants?</a:t>
            </a:r>
          </a:p>
          <a:p>
            <a:endParaRPr lang="en-US" sz="2400" b="1" dirty="0"/>
          </a:p>
          <a:p>
            <a:r>
              <a:rPr lang="en-US" sz="2400" b="1" dirty="0"/>
              <a:t>The merchants were American colonial business owners who bought goods from </a:t>
            </a:r>
          </a:p>
          <a:p>
            <a:endParaRPr lang="en-US" sz="2400" b="1" dirty="0"/>
          </a:p>
          <a:p>
            <a:r>
              <a:rPr lang="en-US" sz="2400" b="1" dirty="0"/>
              <a:t>Britain and then sold them in the colonies. They were not British officials. They lived in </a:t>
            </a:r>
          </a:p>
          <a:p>
            <a:endParaRPr lang="en-US" sz="2400" b="1" dirty="0"/>
          </a:p>
          <a:p>
            <a:r>
              <a:rPr lang="en-US" sz="2400" b="1" dirty="0"/>
              <a:t>cities like Boston, New York, and Philadelphia. So they were colonists, just like other people living in the American colonies.</a:t>
            </a:r>
          </a:p>
          <a:p>
            <a:endParaRPr lang="en-US" sz="2400" b="1" dirty="0"/>
          </a:p>
          <a:p>
            <a:r>
              <a:rPr lang="en-US" sz="2400" b="1" dirty="0">
                <a:solidFill>
                  <a:srgbClr val="C00000"/>
                </a:solidFill>
              </a:rPr>
              <a:t>				What changed with the Tea Act?</a:t>
            </a:r>
          </a:p>
          <a:p>
            <a:endParaRPr lang="en-US" sz="2400" b="1" dirty="0">
              <a:solidFill>
                <a:srgbClr val="C00000"/>
              </a:solidFill>
            </a:endParaRPr>
          </a:p>
          <a:p>
            <a:r>
              <a:rPr lang="en-US" sz="2400" b="1" dirty="0">
                <a:solidFill>
                  <a:srgbClr val="C00000"/>
                </a:solidFill>
              </a:rPr>
              <a:t>Before the Tea Act: </a:t>
            </a:r>
          </a:p>
          <a:p>
            <a:endParaRPr lang="en-US" sz="2400" b="1" dirty="0">
              <a:solidFill>
                <a:srgbClr val="C00000"/>
              </a:solidFill>
            </a:endParaRPr>
          </a:p>
          <a:p>
            <a:r>
              <a:rPr lang="en-US" sz="2400" b="1" dirty="0"/>
              <a:t>-The British East India Company shipped tea to Britain. </a:t>
            </a:r>
          </a:p>
          <a:p>
            <a:r>
              <a:rPr lang="en-US" sz="2400" b="1" dirty="0"/>
              <a:t>-British merchants sold it to colonial merchants. </a:t>
            </a:r>
          </a:p>
          <a:p>
            <a:r>
              <a:rPr lang="en-US" sz="2400" b="1" dirty="0"/>
              <a:t>-Colonial merchants sold it to people in the colonies. </a:t>
            </a:r>
          </a:p>
          <a:p>
            <a:endParaRPr lang="en-US" sz="2400" b="1" dirty="0"/>
          </a:p>
          <a:p>
            <a:r>
              <a:rPr lang="en-US" sz="2400" b="1" dirty="0"/>
              <a:t>	So colonial merchants earned money by selling the tea. </a:t>
            </a:r>
          </a:p>
          <a:p>
            <a:endParaRPr lang="en-US" sz="2400" b="1" dirty="0"/>
          </a:p>
        </p:txBody>
      </p:sp>
    </p:spTree>
    <p:extLst>
      <p:ext uri="{BB962C8B-B14F-4D97-AF65-F5344CB8AC3E}">
        <p14:creationId xmlns:p14="http://schemas.microsoft.com/office/powerpoint/2010/main" val="783850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484B0B0-032A-07AF-3BC4-D1EBFFFD1F97}"/>
              </a:ext>
            </a:extLst>
          </p:cNvPr>
          <p:cNvSpPr txBox="1"/>
          <p:nvPr/>
        </p:nvSpPr>
        <p:spPr>
          <a:xfrm>
            <a:off x="-1" y="1"/>
            <a:ext cx="12092683" cy="11818620"/>
          </a:xfrm>
          <a:prstGeom prst="rect">
            <a:avLst/>
          </a:prstGeom>
          <a:solidFill>
            <a:srgbClr val="FFFF00">
              <a:alpha val="9000"/>
            </a:srgbClr>
          </a:solidFill>
        </p:spPr>
        <p:txBody>
          <a:bodyPr wrap="square">
            <a:spAutoFit/>
          </a:bodyPr>
          <a:lstStyle/>
          <a:p>
            <a:r>
              <a:rPr lang="en-US" sz="2400" b="1" dirty="0"/>
              <a:t>					</a:t>
            </a:r>
            <a:r>
              <a:rPr lang="en-US" sz="2400" b="1" dirty="0">
                <a:solidFill>
                  <a:srgbClr val="C00000"/>
                </a:solidFill>
              </a:rPr>
              <a:t>After the Tea Act</a:t>
            </a:r>
          </a:p>
          <a:p>
            <a:endParaRPr lang="en-US" sz="2400" b="1" dirty="0"/>
          </a:p>
          <a:p>
            <a:r>
              <a:rPr lang="en-US" sz="2400" b="1" dirty="0"/>
              <a:t>The Tea Act allowed the East India Company to ship tea directly to the colonies and sell it themselves.</a:t>
            </a:r>
          </a:p>
          <a:p>
            <a:endParaRPr lang="en-US" sz="2400" b="1" dirty="0"/>
          </a:p>
          <a:p>
            <a:r>
              <a:rPr lang="en-US" sz="2400" b="1" dirty="0"/>
              <a:t>This meant:</a:t>
            </a:r>
          </a:p>
          <a:p>
            <a:endParaRPr lang="en-US" sz="2400" b="1" dirty="0"/>
          </a:p>
          <a:p>
            <a:r>
              <a:rPr lang="en-US" sz="2400" b="1" dirty="0"/>
              <a:t> </a:t>
            </a:r>
            <a:r>
              <a:rPr lang="en-US" sz="2400" b="1" dirty="0">
                <a:solidFill>
                  <a:srgbClr val="C00000"/>
                </a:solidFill>
              </a:rPr>
              <a:t>X   </a:t>
            </a:r>
            <a:r>
              <a:rPr lang="en-US" sz="2400" b="1" dirty="0"/>
              <a:t>Colonial merchants were cut out of the business</a:t>
            </a:r>
          </a:p>
          <a:p>
            <a:r>
              <a:rPr lang="en-US" sz="2400" b="1" dirty="0"/>
              <a:t> </a:t>
            </a:r>
            <a:r>
              <a:rPr lang="en-US" sz="2400" b="1" dirty="0">
                <a:solidFill>
                  <a:srgbClr val="C00000"/>
                </a:solidFill>
              </a:rPr>
              <a:t>X   </a:t>
            </a:r>
            <a:r>
              <a:rPr lang="en-US" sz="2400" b="1" dirty="0"/>
              <a:t>They lost their profits</a:t>
            </a:r>
          </a:p>
          <a:p>
            <a:r>
              <a:rPr lang="en-US" sz="2400" b="1" dirty="0">
                <a:solidFill>
                  <a:srgbClr val="C00000"/>
                </a:solidFill>
              </a:rPr>
              <a:t>X   </a:t>
            </a:r>
            <a:r>
              <a:rPr lang="en-US" sz="2400" b="1" dirty="0"/>
              <a:t>Britain gained more control over trade</a:t>
            </a:r>
          </a:p>
          <a:p>
            <a:endParaRPr lang="en-US" sz="2400" b="1" dirty="0"/>
          </a:p>
          <a:p>
            <a:r>
              <a:rPr lang="en-US" sz="2400" b="1" dirty="0">
                <a:solidFill>
                  <a:srgbClr val="C00000"/>
                </a:solidFill>
              </a:rPr>
              <a:t>Why this made people angry</a:t>
            </a:r>
          </a:p>
          <a:p>
            <a:endParaRPr lang="en-US" sz="2400" b="1" dirty="0">
              <a:solidFill>
                <a:srgbClr val="C00000"/>
              </a:solidFill>
            </a:endParaRPr>
          </a:p>
          <a:p>
            <a:r>
              <a:rPr lang="en-US" sz="2400" b="1" dirty="0"/>
              <a:t>Many colonists believed Britain was:</a:t>
            </a:r>
          </a:p>
          <a:p>
            <a:pPr marL="342900" indent="-342900">
              <a:buFontTx/>
              <a:buChar char="-"/>
            </a:pPr>
            <a:r>
              <a:rPr lang="en-US" sz="2400" b="1" dirty="0"/>
              <a:t>hurting colonial businesses</a:t>
            </a:r>
          </a:p>
          <a:p>
            <a:r>
              <a:rPr lang="en-US" sz="2400" b="1" dirty="0"/>
              <a:t>-forcing them to accept taxes </a:t>
            </a:r>
          </a:p>
          <a:p>
            <a:r>
              <a:rPr lang="en-US" sz="2400" b="1" dirty="0"/>
              <a:t>-increasing British control</a:t>
            </a:r>
          </a:p>
          <a:p>
            <a:r>
              <a:rPr lang="en-US" sz="2400" b="1" dirty="0"/>
              <a:t>		</a:t>
            </a:r>
            <a:r>
              <a:rPr lang="en-US" sz="2400" b="1" dirty="0">
                <a:solidFill>
                  <a:srgbClr val="C00000"/>
                </a:solidFill>
              </a:rPr>
              <a:t>This anger helped lead to the Boston Tea Party in 1773.</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198952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00">
            <a:alpha val="9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8F8FA11-CC7D-CED8-225D-82AF2E763A21}"/>
              </a:ext>
            </a:extLst>
          </p:cNvPr>
          <p:cNvSpPr txBox="1"/>
          <p:nvPr/>
        </p:nvSpPr>
        <p:spPr>
          <a:xfrm>
            <a:off x="95794" y="0"/>
            <a:ext cx="12096206" cy="9048631"/>
          </a:xfrm>
          <a:prstGeom prst="rect">
            <a:avLst/>
          </a:prstGeom>
          <a:noFill/>
        </p:spPr>
        <p:txBody>
          <a:bodyPr wrap="square">
            <a:spAutoFit/>
          </a:bodyPr>
          <a:lstStyle/>
          <a:p>
            <a:r>
              <a:rPr lang="en-US" dirty="0"/>
              <a:t>						</a:t>
            </a:r>
          </a:p>
          <a:p>
            <a:r>
              <a:rPr lang="en-US" sz="2400" b="1" dirty="0"/>
              <a:t>				           BOSTON TEA PARTY</a:t>
            </a:r>
          </a:p>
          <a:p>
            <a:endParaRPr lang="en-US" sz="2400" b="1" dirty="0"/>
          </a:p>
          <a:p>
            <a:r>
              <a:rPr lang="en-US" sz="2400" b="1" dirty="0"/>
              <a:t>Key facts</a:t>
            </a:r>
          </a:p>
          <a:p>
            <a:endParaRPr lang="en-US" sz="2400" b="1" dirty="0"/>
          </a:p>
          <a:p>
            <a:r>
              <a:rPr lang="en-US" sz="2400" b="1" dirty="0"/>
              <a:t>Date: December 16, 1773</a:t>
            </a:r>
          </a:p>
          <a:p>
            <a:endParaRPr lang="en-US" sz="2400" b="1" dirty="0"/>
          </a:p>
          <a:p>
            <a:r>
              <a:rPr lang="en-US" sz="2400" b="1" dirty="0"/>
              <a:t>Location: Griffin’s Wharf, Boston, Massachusetts</a:t>
            </a:r>
          </a:p>
          <a:p>
            <a:endParaRPr lang="en-US" sz="2400" b="1" dirty="0"/>
          </a:p>
          <a:p>
            <a:r>
              <a:rPr lang="en-US" sz="2400" b="1" dirty="0"/>
              <a:t>Participants: About 60–150 colonists, many disguised as Mohawk Indians</a:t>
            </a:r>
          </a:p>
          <a:p>
            <a:endParaRPr lang="en-US" sz="2400" b="1" dirty="0"/>
          </a:p>
          <a:p>
            <a:r>
              <a:rPr lang="en-US" sz="2400" b="1" dirty="0"/>
              <a:t>Ships involved: Dartmouth, Eleanor, Beaver</a:t>
            </a:r>
          </a:p>
          <a:p>
            <a:endParaRPr lang="en-US" sz="2400" b="1" dirty="0"/>
          </a:p>
          <a:p>
            <a:r>
              <a:rPr lang="en-US" sz="2400" b="1" dirty="0"/>
              <a:t>Tea destroyed: 342 chests (~92,000 </a:t>
            </a:r>
            <a:r>
              <a:rPr lang="en-US" sz="2400" b="1" dirty="0" err="1"/>
              <a:t>lbs</a:t>
            </a:r>
            <a:r>
              <a:rPr lang="en-US" sz="2400" b="1" dirty="0"/>
              <a:t>; ≈$1.7 million today)</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745779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00">
            <a:alpha val="10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D356DA-AB06-6240-3D59-18671439E883}"/>
              </a:ext>
            </a:extLst>
          </p:cNvPr>
          <p:cNvSpPr txBox="1"/>
          <p:nvPr/>
        </p:nvSpPr>
        <p:spPr>
          <a:xfrm>
            <a:off x="56508" y="102741"/>
            <a:ext cx="12078984" cy="4154984"/>
          </a:xfrm>
          <a:prstGeom prst="rect">
            <a:avLst/>
          </a:prstGeom>
          <a:noFill/>
        </p:spPr>
        <p:txBody>
          <a:bodyPr wrap="square">
            <a:spAutoFit/>
          </a:bodyPr>
          <a:lstStyle/>
          <a:p>
            <a:r>
              <a:rPr lang="en-US" sz="2400" b="1" dirty="0"/>
              <a:t>				</a:t>
            </a:r>
            <a:r>
              <a:rPr lang="en-US" sz="2400" b="1" dirty="0">
                <a:solidFill>
                  <a:srgbClr val="C00000"/>
                </a:solidFill>
              </a:rPr>
              <a:t>     The Night of the Protest</a:t>
            </a:r>
          </a:p>
          <a:p>
            <a:endParaRPr lang="en-US" sz="2400" b="1" dirty="0"/>
          </a:p>
          <a:p>
            <a:r>
              <a:rPr lang="en-US" sz="2400" b="1" dirty="0"/>
              <a:t>On the evening of December 16, many people in Boston gathered at the Old South Meeting House to discuss what to do.</a:t>
            </a:r>
          </a:p>
          <a:p>
            <a:endParaRPr lang="en-US" sz="2400" b="1" dirty="0"/>
          </a:p>
          <a:p>
            <a:r>
              <a:rPr lang="en-US" sz="2400" b="1" dirty="0"/>
              <a:t>When Thomas Hutchinson, the governor of Massachusetts, refused to send the tea ships back to England, the protest began.</a:t>
            </a:r>
          </a:p>
          <a:p>
            <a:endParaRPr lang="en-US" sz="2400" b="1" dirty="0"/>
          </a:p>
          <a:p>
            <a:r>
              <a:rPr lang="en-US" sz="2400" b="1" dirty="0"/>
              <a:t>A group called the Sons of Liberty, led by Samuel Adams, went to the ships at Griffin’s Wharf. Some of them dressed up to look like Native Americans so they would not be recognized.</a:t>
            </a:r>
          </a:p>
        </p:txBody>
      </p:sp>
      <p:pic>
        <p:nvPicPr>
          <p:cNvPr id="4" name="Picture 3">
            <a:extLst>
              <a:ext uri="{FF2B5EF4-FFF2-40B4-BE49-F238E27FC236}">
                <a16:creationId xmlns:a16="http://schemas.microsoft.com/office/drawing/2014/main" id="{4989CADC-F4CE-4FB7-958B-7295230FF25D}"/>
              </a:ext>
            </a:extLst>
          </p:cNvPr>
          <p:cNvPicPr>
            <a:picLocks noChangeAspect="1"/>
          </p:cNvPicPr>
          <p:nvPr/>
        </p:nvPicPr>
        <p:blipFill>
          <a:blip r:embed="rId2"/>
          <a:stretch>
            <a:fillRect/>
          </a:stretch>
        </p:blipFill>
        <p:spPr>
          <a:xfrm>
            <a:off x="2188396" y="4131751"/>
            <a:ext cx="3102796" cy="2210999"/>
          </a:xfrm>
          <a:prstGeom prst="rect">
            <a:avLst/>
          </a:prstGeom>
        </p:spPr>
      </p:pic>
      <p:pic>
        <p:nvPicPr>
          <p:cNvPr id="5" name="Picture 4">
            <a:extLst>
              <a:ext uri="{FF2B5EF4-FFF2-40B4-BE49-F238E27FC236}">
                <a16:creationId xmlns:a16="http://schemas.microsoft.com/office/drawing/2014/main" id="{19851D4F-CE58-AABA-B59A-3FD12CAF353F}"/>
              </a:ext>
            </a:extLst>
          </p:cNvPr>
          <p:cNvPicPr>
            <a:picLocks noChangeAspect="1"/>
          </p:cNvPicPr>
          <p:nvPr/>
        </p:nvPicPr>
        <p:blipFill>
          <a:blip r:embed="rId3"/>
          <a:stretch>
            <a:fillRect/>
          </a:stretch>
        </p:blipFill>
        <p:spPr>
          <a:xfrm>
            <a:off x="6277510" y="4131752"/>
            <a:ext cx="3328827" cy="2210998"/>
          </a:xfrm>
          <a:prstGeom prst="rect">
            <a:avLst/>
          </a:prstGeom>
        </p:spPr>
      </p:pic>
    </p:spTree>
    <p:extLst>
      <p:ext uri="{BB962C8B-B14F-4D97-AF65-F5344CB8AC3E}">
        <p14:creationId xmlns:p14="http://schemas.microsoft.com/office/powerpoint/2010/main" val="1539392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00">
            <a:alpha val="9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5FE40A-6CB3-DCF1-869E-0455AE5A84CB}"/>
              </a:ext>
            </a:extLst>
          </p:cNvPr>
          <p:cNvSpPr txBox="1"/>
          <p:nvPr/>
        </p:nvSpPr>
        <p:spPr>
          <a:xfrm>
            <a:off x="0" y="0"/>
            <a:ext cx="12192000" cy="6740307"/>
          </a:xfrm>
          <a:prstGeom prst="rect">
            <a:avLst/>
          </a:prstGeom>
          <a:noFill/>
        </p:spPr>
        <p:txBody>
          <a:bodyPr wrap="square">
            <a:spAutoFit/>
          </a:bodyPr>
          <a:lstStyle/>
          <a:p>
            <a:r>
              <a:rPr lang="en-US" sz="2400" b="1" dirty="0"/>
              <a:t>				</a:t>
            </a:r>
            <a:r>
              <a:rPr lang="en-US" sz="2400" b="1" dirty="0">
                <a:solidFill>
                  <a:srgbClr val="C00000"/>
                </a:solidFill>
              </a:rPr>
              <a:t>The Night of the Protest (cont.)</a:t>
            </a:r>
          </a:p>
          <a:p>
            <a:endParaRPr lang="en-US" sz="2400" b="1" dirty="0"/>
          </a:p>
          <a:p>
            <a:endParaRPr lang="en-US" sz="2400" b="1" dirty="0"/>
          </a:p>
          <a:p>
            <a:r>
              <a:rPr lang="en-US" sz="2400" b="1" dirty="0"/>
              <a:t>For about three hours, they broke open tea chests and dumped the tea into the cold water of Boston Harbor.</a:t>
            </a:r>
          </a:p>
          <a:p>
            <a:endParaRPr lang="en-US" sz="2400" b="1" dirty="0"/>
          </a:p>
          <a:p>
            <a:r>
              <a:rPr lang="en-US" sz="2400" b="1" dirty="0"/>
              <a:t>Interestingly, they were very careful not to steal anything or damage the ships.</a:t>
            </a:r>
          </a:p>
          <a:p>
            <a:endParaRPr lang="en-US" sz="2400" b="1" dirty="0"/>
          </a:p>
          <a:p>
            <a:r>
              <a:rPr lang="en-US" sz="2400" b="1" dirty="0"/>
              <a:t> Their goal was only to destroy the tea.</a:t>
            </a:r>
          </a:p>
          <a:p>
            <a:endParaRPr lang="en-US" sz="2400" b="1" dirty="0"/>
          </a:p>
          <a:p>
            <a:r>
              <a:rPr lang="en-US" sz="2400" b="1" dirty="0"/>
              <a:t>				</a:t>
            </a:r>
            <a:r>
              <a:rPr lang="en-US" sz="2400" b="1" dirty="0">
                <a:solidFill>
                  <a:srgbClr val="C00000"/>
                </a:solidFill>
              </a:rPr>
              <a:t>Why Is This Event Important?</a:t>
            </a:r>
          </a:p>
          <a:p>
            <a:endParaRPr lang="en-US" sz="2400" b="1" dirty="0"/>
          </a:p>
          <a:p>
            <a:r>
              <a:rPr lang="en-US" sz="2400" b="1" dirty="0"/>
              <a:t>The Boston Tea Party was a strong protest against British rule.</a:t>
            </a:r>
          </a:p>
          <a:p>
            <a:endParaRPr lang="en-US" sz="2400" b="1" dirty="0"/>
          </a:p>
          <a:p>
            <a:r>
              <a:rPr lang="en-US" sz="2400" b="1" dirty="0"/>
              <a:t>Britain responded by punishing the colonies with strict laws called </a:t>
            </a:r>
            <a:r>
              <a:rPr lang="en-US" sz="2400" b="1" dirty="0">
                <a:solidFill>
                  <a:srgbClr val="C00000"/>
                </a:solidFill>
              </a:rPr>
              <a:t>the Intolerable Acts.</a:t>
            </a:r>
          </a:p>
          <a:p>
            <a:endParaRPr lang="en-US" sz="2400" b="1" dirty="0"/>
          </a:p>
          <a:p>
            <a:r>
              <a:rPr lang="en-US" sz="2400" b="1" dirty="0">
                <a:solidFill>
                  <a:srgbClr val="C00000"/>
                </a:solidFill>
              </a:rPr>
              <a:t>These events increased the conflict between Britain and the colonies and helped lead to the American Revolution.</a:t>
            </a:r>
          </a:p>
        </p:txBody>
      </p:sp>
    </p:spTree>
    <p:extLst>
      <p:ext uri="{BB962C8B-B14F-4D97-AF65-F5344CB8AC3E}">
        <p14:creationId xmlns:p14="http://schemas.microsoft.com/office/powerpoint/2010/main" val="30114072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88</TotalTime>
  <Words>1125</Words>
  <Application>Microsoft Office PowerPoint</Application>
  <PresentationFormat>Widescreen</PresentationFormat>
  <Paragraphs>187</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Alla Shaposhnikov</dc:creator>
  <cp:lastModifiedBy>Alla Shaposhnikov</cp:lastModifiedBy>
  <cp:revision>1</cp:revision>
  <dcterms:created xsi:type="dcterms:W3CDTF">2026-03-12T12:20:50Z</dcterms:created>
  <dcterms:modified xsi:type="dcterms:W3CDTF">2026-03-12T13:48:57Z</dcterms:modified>
</cp:coreProperties>
</file>